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7" r:id="rId2"/>
    <p:sldId id="258" r:id="rId3"/>
    <p:sldId id="259" r:id="rId4"/>
    <p:sldId id="261" r:id="rId5"/>
    <p:sldId id="262" r:id="rId6"/>
    <p:sldId id="263" r:id="rId7"/>
    <p:sldId id="266" r:id="rId8"/>
    <p:sldId id="267" r:id="rId9"/>
    <p:sldId id="275" r:id="rId10"/>
    <p:sldId id="276" r:id="rId11"/>
    <p:sldId id="268" r:id="rId12"/>
    <p:sldId id="277" r:id="rId13"/>
    <p:sldId id="278" r:id="rId14"/>
    <p:sldId id="279" r:id="rId15"/>
    <p:sldId id="280" r:id="rId16"/>
    <p:sldId id="281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45E1B-456D-4FD2-B430-68E5906CBC07}" type="datetimeFigureOut">
              <a:rPr lang="en-GB" smtClean="0"/>
              <a:t>19/03/2019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CF841-2E82-4BE5-A5A7-A1C704F00E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67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CE1A-9F14-48B7-AFD6-1BA584AB1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D8201-8596-42C8-A0BF-0C62377DF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D925A-B240-4759-9EC4-3D2642FA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92CC5-07AB-485B-8E98-D3D82E7B853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86584-8C57-4726-8EF1-135E7036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4227B-CFA3-4C30-9583-B144E54B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74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92FB-55E2-45E2-8DB7-2B800320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129EA-C70E-4440-AEA4-580DC25A0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2DB88-A935-43A9-B522-D2348BBA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D355-ADD6-461F-B04F-1E42D51A75E5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1B40-3E1C-448E-9868-2659B6BA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1FDA1-05A2-41EE-907D-6A829B9F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13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A3F29F-E09F-4B0B-B863-E3360CC54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A2D03-E8CA-4FAC-9C70-8B166863A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39A66-407C-4D01-A194-07107326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F2F9-9268-4EAE-822A-1B16011411B5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89433-DD76-4EFA-A0EF-90C736CF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73323-C9A1-41F4-B9C7-D7A83456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7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6304-2133-4489-94C0-295E2FEA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7F362-B46C-4D1E-9A9D-B9A9B088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02F28-A754-4582-94A7-F8926100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440-5CB5-491C-A1FA-9F83D7DE125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C74D1-812D-4FB0-A186-C665EEBE6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0BB9E-249F-4DCA-B6D2-CEB20B02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92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AE30-C13B-4E6C-A404-3CC139A4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8FF2-28F9-4F3D-8F8D-06828D6CE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A3C56-43FA-4C33-9E29-0ED4588D1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4365-A0E2-42C9-916D-D4570FBB1EA3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5E9E1-93C4-4B08-9044-CF5CC3D7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9C241-C0BB-4E59-8868-1CA026DE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03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9F229-C7D8-4FED-AF15-337081E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9D567-5800-4133-8620-2D3041528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10A2C-5B3A-450D-AED0-AAF42423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4EDF7-0C43-42F8-9DA3-85FC04FF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3FC0-6312-4CBF-91E2-BF4DE738D8F8}" type="datetime1">
              <a:rPr lang="en-GB" smtClean="0"/>
              <a:t>19/03/2019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88C4A-2032-4651-92C6-ADF9A826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1EAD7-9D67-4C87-8163-07903C07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12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B556-EC7F-4186-B78D-7D844DBF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6FEC4-ECDC-47CE-BB89-8EB3E1670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5627E-07EF-4598-92D8-7EC047FC5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ADE09-A2FB-46F2-8431-C57BCDBCC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36C7-0C84-456C-B54C-F38FC1C2C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25978C-038E-42DC-B4A2-3CC9FAC3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8BFA-46A0-435B-9DE0-4BF91BC43941}" type="datetime1">
              <a:rPr lang="en-GB" smtClean="0"/>
              <a:t>19/03/2019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EAAAF4-F329-431F-BA78-34E354214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5217D-32B0-4B3B-9D70-B027E52A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79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FB8D-7F26-4E42-94B4-93374003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AA1C3-B3B4-4742-B89A-2DF8FB324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FAB4-EB97-4890-95F6-DE9A428BAFCE}" type="datetime1">
              <a:rPr lang="en-GB" smtClean="0"/>
              <a:t>19/03/2019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BD43C-C45F-49D2-A135-FACE9111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1A254-B8AF-4981-A8E2-5751CD22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76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9532F-E788-46D1-8F0F-9E43847A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28FA-0351-436F-8FF7-2087EB960398}" type="datetime1">
              <a:rPr lang="en-GB" smtClean="0"/>
              <a:t>19/03/2019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88343-4259-49BA-9094-046FD6A0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5AA33-E09B-4225-89A0-797E2220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70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0228-05D1-461C-941F-6EC6F9A2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134F1-CE6C-494C-8E39-214F674D0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5CD38-9915-4EDE-A2F4-9C99A45E2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FAC90-07D7-4A82-A929-5F9A1727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AE979-3809-4DAA-9602-7CFE9D434382}" type="datetime1">
              <a:rPr lang="en-GB" smtClean="0"/>
              <a:t>19/03/2019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8DD3D-7086-4F9D-BF95-4A7213B2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7E1F6-EB89-430B-9002-ABC9EC27D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9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29C1-898A-4BB0-888C-7ABA93D7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97308-77A8-42CB-98C1-2FC8A544E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D24E-04C5-4082-8D7A-F6DDE722A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465DE-8047-430B-B7B0-B9B2E4A6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5A41F-B02B-4ADB-A59B-D65956BAC56E}" type="datetime1">
              <a:rPr lang="en-GB" smtClean="0"/>
              <a:t>19/03/2019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4CAC5-39D1-42E9-8651-12FFB37D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1FD72-9CB4-4211-B1CE-0F219573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37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A5C417-C82A-4770-81E4-660E9FDF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0F8DA-FC2A-46D5-A780-88CC428F4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4191F-B90F-4076-8B86-1F4F6317C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E3A6D-B3BA-4CBE-BC8D-709047BE16DB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81AE3-BA78-473D-A724-BDE2E3A26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F9DE4-D2C1-4FF1-82BE-5A2182DD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814C8-D3D9-458F-A86B-C8E528B39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76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C3CDA-9E13-40AF-9C7A-5C5E54B23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sz="6600" dirty="0"/>
              <a:t>Using 24GHz RADAR for Contactless Heartrate Monitoring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3DB60D-A6C9-4337-9BA0-9ADC4E2AB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GB" dirty="0"/>
              <a:t>Presented by: Oisin Watkins</a:t>
            </a:r>
          </a:p>
          <a:p>
            <a:r>
              <a:rPr lang="en-GB" dirty="0"/>
              <a:t>Supervisor: Colin Fitzpatrick</a:t>
            </a:r>
          </a:p>
          <a:p>
            <a:r>
              <a:rPr lang="en-GB" dirty="0"/>
              <a:t>ADI Co-Ordinator: Padraic O’Reilly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45883-0F42-4307-BC43-A8EE0AFAC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B1A8F-4F90-4164-AB59-6386813850EF}" type="datetime1">
              <a:rPr lang="en-GB" smtClean="0"/>
              <a:t>19/03/2019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38990-F8B8-47A0-B0F8-76120356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67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4909-D9C0-44A1-B2DD-2E91ADAE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84" y="457200"/>
            <a:ext cx="3932237" cy="6513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Post Processing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F3520D-615C-4230-A4F7-635201067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221" y="259818"/>
            <a:ext cx="4986825" cy="169747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FA684-B0AD-457E-9E8D-83F03FAC2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2773" y="1108553"/>
            <a:ext cx="3932237" cy="4760435"/>
          </a:xfrm>
        </p:spPr>
        <p:txBody>
          <a:bodyPr/>
          <a:lstStyle/>
          <a:p>
            <a:r>
              <a:rPr lang="en-AU" dirty="0"/>
              <a:t>Performing FFT’s, filtering and saving data.</a:t>
            </a:r>
          </a:p>
          <a:p>
            <a:r>
              <a:rPr lang="en-AU" dirty="0"/>
              <a:t>Also some loop timing control in there.</a:t>
            </a:r>
          </a:p>
          <a:p>
            <a:endParaRPr lang="en-A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b="1" u="sng" dirty="0"/>
              <a:t>Runtime:</a:t>
            </a:r>
            <a:r>
              <a:rPr lang="en-AU" dirty="0"/>
              <a:t> Of the 8s spent in the loop, on average 3s were spent in this section. Rather inefficient.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b="1" u="sng" dirty="0"/>
              <a:t>Efficiency:</a:t>
            </a:r>
            <a:r>
              <a:rPr lang="en-AU" dirty="0"/>
              <a:t> Certain sections of code should be removed altogether to improve performance: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Respiratory action should not be measured at 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The filtering performed is slow, this requires optimisation</a:t>
            </a:r>
          </a:p>
          <a:p>
            <a:r>
              <a:rPr lang="en-AU" dirty="0"/>
              <a:t>The control sequences are as efficient as can be, if-else statements are negligible.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B9CB8-92DC-443A-B511-CB718BE0F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0BAE979-3809-4DAA-9602-7CFE9D434382}" type="datetime1">
              <a:rPr lang="en-GB" smtClean="0"/>
              <a:t>19/03/2019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D5A17-7C5E-436B-913E-B02C8680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2814C8-D3D9-458F-A86B-C8E528B391F4}" type="slidenum">
              <a:rPr lang="en-GB" smtClean="0"/>
              <a:t>10</a:t>
            </a:fld>
            <a:r>
              <a:rPr lang="en-GB" dirty="0"/>
              <a:t>/19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29EB6-DB48-4369-BCC7-B9D89BE8A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50" y="1987105"/>
            <a:ext cx="5003156" cy="46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106-DA13-4BB1-9D60-E81A01C2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50438-8A80-4C65-8875-F5095558C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test will follow a fairly intuitive layout, shown in this simplified diagram: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18B20-71EF-48C5-B204-A7249EF8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440-5CB5-491C-A1FA-9F83D7DE125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B82CC-F495-4B6E-98FA-E7DBBA60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11</a:t>
            </a:fld>
            <a:r>
              <a:rPr lang="en-150" dirty="0"/>
              <a:t>/19</a:t>
            </a:r>
            <a:endParaRPr lang="en-GB" dirty="0"/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1CCE3B38-40C8-470F-BACE-F5ED6D188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876" y="2558590"/>
            <a:ext cx="5758247" cy="336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150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AEB4-AE9E-425B-8DF7-C2A045D5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Ctnd</a:t>
            </a:r>
            <a:r>
              <a:rPr lang="en-AU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834A-9B49-4884-B336-95703666E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measurements were taken in the Anechoic chamber in C-block of the main building. Regrettably the specifications of this chamber were lost and need to be reacquired.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C4A6B-E72C-4301-850C-18EAF313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440-5CB5-491C-A1FA-9F83D7DE125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CF5D1-0061-4CAF-93AB-809496E3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12</a:t>
            </a:fld>
            <a:r>
              <a:rPr lang="en-GB" dirty="0"/>
              <a:t>/19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4111A-1085-4B3F-BC45-5B8BDB860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66" y="3020158"/>
            <a:ext cx="4084536" cy="3063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F76DC-8D63-4FB4-839B-F93CB7045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78" y="3020158"/>
            <a:ext cx="4084538" cy="3063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5DC2F-23A1-4866-A78F-AB9488C32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0158"/>
            <a:ext cx="4084536" cy="30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F526-F30A-4A71-A626-1A621A4A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19BE9-39C6-4F90-AE5B-056FB803A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440-5CB5-491C-A1FA-9F83D7DE125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F85B7-4969-43F1-A196-61B4EAE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13</a:t>
            </a:fld>
            <a:r>
              <a:rPr lang="en-GB" dirty="0"/>
              <a:t>/19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024703-1C36-4DC2-BE8D-0BC642DD9CA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4422"/>
          <a:stretch/>
        </p:blipFill>
        <p:spPr>
          <a:xfrm>
            <a:off x="2780627" y="612028"/>
            <a:ext cx="7258050" cy="4069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D2638-F01A-4595-A5B6-9F1B4455FA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38612" y="4935644"/>
            <a:ext cx="39147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7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F44BE-E311-4499-9F44-5FFD589A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440-5CB5-491C-A1FA-9F83D7DE125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8B80D-224D-49D5-8DCB-AD3674D4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14</a:t>
            </a:fld>
            <a:r>
              <a:rPr lang="en-GB" dirty="0"/>
              <a:t>/19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5DF73D-329C-4173-82BD-1FAACC2983F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7034"/>
          <a:stretch/>
        </p:blipFill>
        <p:spPr>
          <a:xfrm>
            <a:off x="185615" y="679328"/>
            <a:ext cx="6137031" cy="2556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525FE-3587-4837-8EA8-8DD8CE45CE58}"/>
              </a:ext>
            </a:extLst>
          </p:cNvPr>
          <p:cNvPicPr/>
          <p:nvPr/>
        </p:nvPicPr>
        <p:blipFill rotWithShape="1">
          <a:blip r:embed="rId3"/>
          <a:srcRect b="7189"/>
          <a:stretch/>
        </p:blipFill>
        <p:spPr>
          <a:xfrm>
            <a:off x="6322646" y="738506"/>
            <a:ext cx="5731510" cy="2497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717B9F-A094-4989-B5D5-FC455BE73A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39605" y="3937164"/>
            <a:ext cx="382905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DE8349-5570-4934-B9CD-2A5968748DC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226251" y="3860964"/>
            <a:ext cx="39243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7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117A-F4D5-446D-99C4-F4CA30C3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440-5CB5-491C-A1FA-9F83D7DE125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36EB7-5079-490F-B1B1-34F8B58A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15</a:t>
            </a:fld>
            <a:r>
              <a:rPr lang="en-GB" dirty="0"/>
              <a:t>/19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06E88A-E632-4539-A11B-407476E2F2C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9890"/>
          <a:stretch/>
        </p:blipFill>
        <p:spPr>
          <a:xfrm>
            <a:off x="841131" y="794606"/>
            <a:ext cx="5254869" cy="2136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1492F-1F90-48AE-9541-E68FAE7B78FF}"/>
              </a:ext>
            </a:extLst>
          </p:cNvPr>
          <p:cNvPicPr/>
          <p:nvPr/>
        </p:nvPicPr>
        <p:blipFill rotWithShape="1">
          <a:blip r:embed="rId3"/>
          <a:srcRect b="9381"/>
          <a:stretch/>
        </p:blipFill>
        <p:spPr>
          <a:xfrm>
            <a:off x="6096000" y="665871"/>
            <a:ext cx="5731510" cy="226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26F052-EABD-4BCD-BB93-95C2B5BAFD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63565" y="4056795"/>
            <a:ext cx="3810000" cy="885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96FCF-7D7F-46CE-A01D-8E3035C2762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13892" y="4056795"/>
            <a:ext cx="38957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89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C4871-2BF2-4535-99BF-DE24BA33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440-5CB5-491C-A1FA-9F83D7DE125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82DA1-A60A-4563-9EAD-6BBFF472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16</a:t>
            </a:fld>
            <a:r>
              <a:rPr lang="en-GB" dirty="0"/>
              <a:t>/19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9CA226-3CAB-4A3E-897B-1866842EFE2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8569"/>
          <a:stretch/>
        </p:blipFill>
        <p:spPr>
          <a:xfrm>
            <a:off x="686044" y="429162"/>
            <a:ext cx="5409956" cy="225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BFE89-879D-4B54-A12D-08E7AA9D60AE}"/>
              </a:ext>
            </a:extLst>
          </p:cNvPr>
          <p:cNvPicPr/>
          <p:nvPr/>
        </p:nvPicPr>
        <p:blipFill rotWithShape="1">
          <a:blip r:embed="rId3"/>
          <a:srcRect b="8569"/>
          <a:stretch/>
        </p:blipFill>
        <p:spPr>
          <a:xfrm>
            <a:off x="6096000" y="429162"/>
            <a:ext cx="5731510" cy="2251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A484C0-49CC-409B-9141-E4AED59A5DB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00309" y="3871545"/>
            <a:ext cx="3781425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C3D236-D0FF-4BF5-BE5B-C48B9B1852A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09130" y="3871545"/>
            <a:ext cx="3905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6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BD8017-1AB3-43C2-9DBB-87C64D6DD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A32918-B030-4EBF-A621-6E5C8DAFF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Each design has been evaluated using Maximum error, Mean percentage error (average error) and standard deviation of the error.</a:t>
            </a:r>
          </a:p>
          <a:p>
            <a:r>
              <a:rPr lang="en-GB" dirty="0"/>
              <a:t>To the right is shown the time-series captures from the best and one of the worse designs tested.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540BE-605E-406B-ACFE-9041B481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440-5CB5-491C-A1FA-9F83D7DE125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7CBB1-F2CA-4208-8E76-BEB8C640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17</a:t>
            </a:fld>
            <a:r>
              <a:rPr lang="en-150" dirty="0"/>
              <a:t>/19</a:t>
            </a:r>
            <a:endParaRPr lang="en-GB" dirty="0"/>
          </a:p>
        </p:txBody>
      </p:sp>
      <p:pic>
        <p:nvPicPr>
          <p:cNvPr id="2050" name="Content Placeholder 6">
            <a:extLst>
              <a:ext uri="{FF2B5EF4-FFF2-40B4-BE49-F238E27FC236}">
                <a16:creationId xmlns:a16="http://schemas.microsoft.com/office/drawing/2014/main" id="{86A65559-8A34-4C8D-84EF-234F61F16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11" y="253185"/>
            <a:ext cx="6411913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7">
            <a:extLst>
              <a:ext uri="{FF2B5EF4-FFF2-40B4-BE49-F238E27FC236}">
                <a16:creationId xmlns:a16="http://schemas.microsoft.com/office/drawing/2014/main" id="{A43C09A4-C8DA-403F-8739-0992B1F00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885" y="3099824"/>
            <a:ext cx="2694809" cy="30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8">
            <a:extLst>
              <a:ext uri="{FF2B5EF4-FFF2-40B4-BE49-F238E27FC236}">
                <a16:creationId xmlns:a16="http://schemas.microsoft.com/office/drawing/2014/main" id="{E01A4D81-4FBE-4180-9D5C-1C9A14DD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11" y="3453991"/>
            <a:ext cx="6434138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9">
            <a:extLst>
              <a:ext uri="{FF2B5EF4-FFF2-40B4-BE49-F238E27FC236}">
                <a16:creationId xmlns:a16="http://schemas.microsoft.com/office/drawing/2014/main" id="{082CF96C-F673-4607-A48F-84D0BD283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885" y="5959038"/>
            <a:ext cx="2694809" cy="32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277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E8EC2-C270-45B6-9B74-0B7EFB57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737937"/>
            <a:ext cx="10058400" cy="5434263"/>
          </a:xfrm>
        </p:spPr>
        <p:txBody>
          <a:bodyPr/>
          <a:lstStyle/>
          <a:p>
            <a:r>
              <a:rPr lang="en-GB" sz="2000" dirty="0"/>
              <a:t>Luckily there are other metrics, such as Mean Absolute Percentage Error: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Accounts size of error without being biased when given zero-</a:t>
            </a:r>
            <a:r>
              <a:rPr lang="en-GB" sz="2000" dirty="0" err="1"/>
              <a:t>centered</a:t>
            </a:r>
            <a:r>
              <a:rPr lang="en-GB" sz="2000" dirty="0"/>
              <a:t> error.</a:t>
            </a:r>
          </a:p>
          <a:p>
            <a:r>
              <a:rPr lang="en-GB" sz="2000" dirty="0"/>
              <a:t>Can have problems when the reference measurement falls to zero, however my test subject was never dead so that wasn’t an issue.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F6BC-68B9-4CE0-95A8-28339932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440-5CB5-491C-A1FA-9F83D7DE125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C6C09-7BA9-4F08-AEB4-6EF06546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18</a:t>
            </a:fld>
            <a:r>
              <a:rPr lang="en-150" dirty="0"/>
              <a:t>/19</a:t>
            </a:r>
            <a:endParaRPr lang="en-GB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C6CEE26B-6C2F-4002-90F3-B761E71E9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677" y="1182075"/>
            <a:ext cx="4144646" cy="99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788C4-570A-4D27-8C3D-0A17890B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74" y="3404018"/>
            <a:ext cx="4740451" cy="28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4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7B64-BF4C-4E8B-A8C6-16DD1EFA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BAD7-1A89-43CC-9326-21BCA55B8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Accuracy of 94.85% reached.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r>
              <a:rPr lang="en-GB" dirty="0"/>
              <a:t>Test was only carried out on one subject, due to time constraints. Gathering enough data to perform Method Comparison analysis would be the ideal next step.</a:t>
            </a:r>
          </a:p>
          <a:p>
            <a:r>
              <a:rPr lang="en-GB" dirty="0"/>
              <a:t>There are also other ideas I’d like to give a try to, but those can wait for the time being.</a:t>
            </a:r>
          </a:p>
          <a:p>
            <a:r>
              <a:rPr lang="en-GB" dirty="0"/>
              <a:t>Thank you all for listening!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2465A-BB1D-4C24-AE24-5C042432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440-5CB5-491C-A1FA-9F83D7DE125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109C3-1F67-4BE9-89DD-AFC21E85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19</a:t>
            </a:fld>
            <a:r>
              <a:rPr lang="en-150" dirty="0"/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31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E8357-3C3A-49A1-92BC-A91FC46F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B0148-D411-481E-B6C2-E8F4C8B41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Outline and Introduction</a:t>
            </a:r>
          </a:p>
          <a:p>
            <a:r>
              <a:rPr lang="en-GB" dirty="0"/>
              <a:t>Previous Projects</a:t>
            </a:r>
          </a:p>
          <a:p>
            <a:r>
              <a:rPr lang="en-GB" dirty="0"/>
              <a:t>The Board</a:t>
            </a:r>
          </a:p>
          <a:p>
            <a:r>
              <a:rPr lang="en-GB" dirty="0"/>
              <a:t>The Algorithm</a:t>
            </a:r>
          </a:p>
          <a:p>
            <a:r>
              <a:rPr lang="en-GB" dirty="0"/>
              <a:t>Testing the Design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The Data</a:t>
            </a:r>
          </a:p>
          <a:p>
            <a:r>
              <a:rPr lang="en-GB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6B2D0-02F6-41F2-A39E-5B8CC990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448E-FB51-4073-B4B9-6C1EB7063E7E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15508-4BBD-4DE4-A41F-8D841E282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2</a:t>
            </a:fld>
            <a:r>
              <a:rPr lang="en-150" dirty="0"/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857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7E957-DCBC-4BFA-A6B2-86DAB1BC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28FA-0351-436F-8FF7-2087EB960398}" type="datetime1">
              <a:rPr lang="en-GB" smtClean="0"/>
              <a:t>19/03/2019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6D1639-D458-4F88-8143-22E41E23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20</a:t>
            </a:fld>
            <a:endParaRPr lang="en-GB"/>
          </a:p>
        </p:txBody>
      </p:sp>
      <p:pic>
        <p:nvPicPr>
          <p:cNvPr id="4" name="Picture 2" descr="Image result for Questions">
            <a:extLst>
              <a:ext uri="{FF2B5EF4-FFF2-40B4-BE49-F238E27FC236}">
                <a16:creationId xmlns:a16="http://schemas.microsoft.com/office/drawing/2014/main" id="{637EF878-4B1C-4D2C-8AB2-648E758B9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82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0BB6-F8D4-4EBE-8809-E2F2D455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0FC48-DBAA-4BEA-9624-54F79B675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Title was defined by myself and my team while on co-operative placement in Analog.</a:t>
            </a:r>
          </a:p>
          <a:p>
            <a:r>
              <a:rPr lang="en-GB" dirty="0"/>
              <a:t>With ADI joining the self-driving car race, new ways of monitoring passengers while in the vehicle are being experimented with.</a:t>
            </a:r>
          </a:p>
          <a:p>
            <a:r>
              <a:rPr lang="en-GB" dirty="0"/>
              <a:t>Audi have an on-board Emergency contact system in the event of an accident, however it is bare boned. This project is among the first attempts to flesh the idea out further.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C60D2-F0CA-40C2-8104-DFC4957E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56C85-1740-4585-8E1F-D92940E6DC0E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59CB8-7F90-44E7-A533-DF4D0458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3</a:t>
            </a:fld>
            <a:r>
              <a:rPr lang="en-150" dirty="0"/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593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217E-7A5F-4EE3-B067-B5ACA5A7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225D6-BAD6-4893-9475-7D9F1AD73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Previous work done with the </a:t>
            </a:r>
            <a:r>
              <a:rPr lang="en-GB" dirty="0" err="1"/>
              <a:t>Demorad</a:t>
            </a:r>
            <a:r>
              <a:rPr lang="en-GB" dirty="0"/>
              <a:t> by Analog Devices has proven that it is possible to track the movement of multiple objects in the field of view of this device.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end goal of this project is to design an application which can measure the heart-rate of a subject which is compatible with this previous work.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008D4-8243-46CB-AD60-2728DE572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A047-7D35-4298-B174-618B33C2CEFF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A29CF-1B96-4762-B334-802DBBBB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4</a:t>
            </a:fld>
            <a:r>
              <a:rPr lang="en-150" dirty="0"/>
              <a:t>/19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A3C13-EC40-42CD-A9E3-A6EB9920BDDB}"/>
              </a:ext>
            </a:extLst>
          </p:cNvPr>
          <p:cNvPicPr/>
          <p:nvPr/>
        </p:nvPicPr>
        <p:blipFill rotWithShape="1">
          <a:blip r:embed="rId2"/>
          <a:srcRect l="56681" t="43273" b="22546"/>
          <a:stretch/>
        </p:blipFill>
        <p:spPr>
          <a:xfrm>
            <a:off x="2969845" y="2672862"/>
            <a:ext cx="5853723" cy="237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3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636F-3598-4C0A-8333-1CE59C2B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Ctnd</a:t>
            </a:r>
            <a:r>
              <a:rPr lang="en-GB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7F3A2-9E31-4912-8FEA-93FA200F3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Given the long history of this project, large parts of the research have been very well documented: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The first step is knowing how the project was done previously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dirty="0"/>
              <a:t>Literature review shows that this idea first debuted in 1970’s, and has gone through many revisions since then. </a:t>
            </a:r>
            <a:r>
              <a:rPr lang="en-GB" sz="1600" i="1" dirty="0"/>
              <a:t>(J. C. Lin, J. </a:t>
            </a:r>
            <a:r>
              <a:rPr lang="en-GB" sz="1600" i="1" dirty="0" err="1"/>
              <a:t>Kiernicki</a:t>
            </a:r>
            <a:r>
              <a:rPr lang="en-GB" sz="1600" i="1" dirty="0"/>
              <a:t>, M. </a:t>
            </a:r>
            <a:r>
              <a:rPr lang="en-GB" sz="1600" i="1" dirty="0" err="1"/>
              <a:t>Kiernicki</a:t>
            </a:r>
            <a:r>
              <a:rPr lang="en-GB" sz="1600" i="1" dirty="0"/>
              <a:t>, P. B. J. I. T. o. M. T. </a:t>
            </a:r>
            <a:r>
              <a:rPr lang="en-GB" sz="1600" i="1" dirty="0" err="1"/>
              <a:t>Wollschlaeger</a:t>
            </a:r>
            <a:r>
              <a:rPr lang="en-GB" sz="1600" i="1" dirty="0"/>
              <a:t>, and Techniques, "Microwave </a:t>
            </a:r>
            <a:r>
              <a:rPr lang="en-GB" sz="1600" i="1" dirty="0" err="1"/>
              <a:t>apexcardiography</a:t>
            </a:r>
            <a:r>
              <a:rPr lang="en-GB" sz="1600" i="1" dirty="0"/>
              <a:t>," vol. 27, no. 6, pp. 618-620, 1979.Research the measurement)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dirty="0"/>
              <a:t>Much is known about the movement of the heart in nearly every domain (time and frequency). Even the exact mechanical motion of the heart has been mapped to a highly accurate degree </a:t>
            </a:r>
            <a:r>
              <a:rPr lang="en-US" sz="1400" i="1" dirty="0"/>
              <a:t>(Høst-Madsen, N. </a:t>
            </a:r>
            <a:r>
              <a:rPr lang="en-US" sz="1400" i="1" dirty="0" err="1"/>
              <a:t>Petrochilos</a:t>
            </a:r>
            <a:r>
              <a:rPr lang="en-US" sz="1400" i="1" dirty="0"/>
              <a:t>, O. Boric-</a:t>
            </a:r>
            <a:r>
              <a:rPr lang="en-US" sz="1400" i="1" dirty="0" err="1"/>
              <a:t>Lubecke</a:t>
            </a:r>
            <a:r>
              <a:rPr lang="en-US" sz="1400" i="1" dirty="0"/>
              <a:t>, V. M. </a:t>
            </a:r>
            <a:r>
              <a:rPr lang="en-US" sz="1400" i="1" dirty="0" err="1"/>
              <a:t>Lubecke</a:t>
            </a:r>
            <a:r>
              <a:rPr lang="en-US" sz="1400" i="1" dirty="0"/>
              <a:t>, B.-K. Park, and Q. Zhou, "Signal processing methods for Doppler radar heart rate monitoring," in Signal Processing Techniques for Knowledge Extraction and Information Fusion: Springer, 2008, pp. 121-140.)</a:t>
            </a:r>
            <a:endParaRPr lang="en-GB" sz="1400" i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Next, review other methods of taking the measurement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dirty="0"/>
              <a:t>For the experiment to come a “Gold Standard” measurement will be required. Many options exist: Mechanical measurements, optical measurements,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8CEA1-D5BB-464D-8EC7-99BC8E4E9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B185-A81D-4D50-A5D4-A154AE3D52A4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A2D04-2193-4F0F-94E2-6E532B61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5</a:t>
            </a:fld>
            <a:r>
              <a:rPr lang="en-150" dirty="0"/>
              <a:t>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53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BD01-B208-4BD7-AC6D-A7C8157D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Ctnd</a:t>
            </a:r>
            <a:r>
              <a:rPr lang="en-GB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EBB37A-36D2-446F-8F65-012589CAF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984"/>
            <a:ext cx="10058400" cy="4050792"/>
          </a:xfrm>
        </p:spPr>
        <p:txBody>
          <a:bodyPr>
            <a:normAutofit/>
          </a:bodyPr>
          <a:lstStyle/>
          <a:p>
            <a:endParaRPr lang="en-IE" sz="1600" dirty="0"/>
          </a:p>
          <a:p>
            <a:endParaRPr lang="en-IE" sz="1600" dirty="0"/>
          </a:p>
          <a:p>
            <a:endParaRPr lang="en-IE" sz="1600" dirty="0"/>
          </a:p>
          <a:p>
            <a:endParaRPr lang="en-IE" sz="1600" dirty="0"/>
          </a:p>
          <a:p>
            <a:endParaRPr lang="en-IE" sz="1600" dirty="0"/>
          </a:p>
          <a:p>
            <a:endParaRPr lang="en-IE" sz="1600" dirty="0"/>
          </a:p>
          <a:p>
            <a:endParaRPr lang="en-IE" sz="1600" dirty="0"/>
          </a:p>
          <a:p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W. Ser, J. Yu, X. Guo, J. Zhang, and M. E. H. Ong (in “Noncontact Heart Rate Measurement using 24 GHz Doppler Radar”) </a:t>
            </a:r>
            <a:r>
              <a:rPr lang="en-IE" sz="1600" dirty="0"/>
              <a:t>produced this frequency domain mapping of the chest wall movement, which I can take advantage of in this project.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90E03-07B8-41A1-BCD4-48B66C7E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79B4A-2A2B-4E0C-85FB-34B91BCD1E28}" type="datetime1">
              <a:rPr lang="en-GB" smtClean="0"/>
              <a:t>19/03/2019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E4659-E2D9-472A-8C91-2D499AD4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6</a:t>
            </a:fld>
            <a:r>
              <a:rPr lang="en-150" dirty="0"/>
              <a:t>/19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4316C9-F507-4F76-A670-34DCFAF4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712" y="1850710"/>
            <a:ext cx="4950141" cy="15600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6D8467-D31E-4B5D-8221-8789F2E8C08D}"/>
              </a:ext>
            </a:extLst>
          </p:cNvPr>
          <p:cNvSpPr/>
          <p:nvPr/>
        </p:nvSpPr>
        <p:spPr>
          <a:xfrm>
            <a:off x="5049736" y="3591295"/>
            <a:ext cx="1621950" cy="1303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per Minute</a:t>
            </a:r>
          </a:p>
        </p:txBody>
      </p:sp>
    </p:spTree>
    <p:extLst>
      <p:ext uri="{BB962C8B-B14F-4D97-AF65-F5344CB8AC3E}">
        <p14:creationId xmlns:p14="http://schemas.microsoft.com/office/powerpoint/2010/main" val="187945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82EA-FE6D-42B1-A834-56CF448B9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02290"/>
            <a:ext cx="10058400" cy="506991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Demorad is inherently a Multiple Input Multiple Output (MIMO) device, which has some useful properties:</a:t>
            </a:r>
          </a:p>
          <a:p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Provides a very wide field-of-view (which was exploited for the tracking people project)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Also readily supports Digital Beam Forming, high resolution measurement which ports excellently to tracking multiple targets.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r>
              <a:rPr lang="en-GB" dirty="0"/>
              <a:t>It does however lead to some costly computations, which can (and in this case does) slow down computation time. BIG PROBLEM</a:t>
            </a:r>
          </a:p>
          <a:p>
            <a:endParaRPr lang="en-GB" dirty="0"/>
          </a:p>
          <a:p>
            <a:r>
              <a:rPr lang="en-GB" dirty="0"/>
              <a:t>But enough is now known that a prototype design can be built.</a:t>
            </a:r>
          </a:p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261FA-E659-4F2A-88BF-FD9DB18A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D15F3-5723-4A29-A51F-DA9D2CD06922}" type="datetime1">
              <a:rPr lang="en-GB" smtClean="0"/>
              <a:t>19/03/2019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51693-214D-4501-857C-F1819AEA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14C8-D3D9-458F-A86B-C8E528B391F4}" type="slidenum">
              <a:rPr lang="en-GB" smtClean="0"/>
              <a:t>7</a:t>
            </a:fld>
            <a:r>
              <a:rPr lang="en-150" dirty="0"/>
              <a:t>/19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275814-7E0C-40B8-A8A0-D56753C5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165"/>
          </a:xfrm>
        </p:spPr>
        <p:txBody>
          <a:bodyPr>
            <a:normAutofit/>
          </a:bodyPr>
          <a:lstStyle/>
          <a:p>
            <a:r>
              <a:rPr lang="en-GB" dirty="0"/>
              <a:t>The Board</a:t>
            </a:r>
          </a:p>
        </p:txBody>
      </p:sp>
    </p:spTree>
    <p:extLst>
      <p:ext uri="{BB962C8B-B14F-4D97-AF65-F5344CB8AC3E}">
        <p14:creationId xmlns:p14="http://schemas.microsoft.com/office/powerpoint/2010/main" val="305394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6F1E-5C5F-4733-ACA3-64055FF32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01249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Algorithm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B9DAB-ADFD-44BF-A2EC-351ED07F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926" y="273454"/>
            <a:ext cx="6172200" cy="175783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4D3D10-D2AF-4E9F-9BF5-BB00C066E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Here will be a detailing of the code designed to undertake the heart rate measurement.</a:t>
            </a:r>
          </a:p>
          <a:p>
            <a:endParaRPr lang="en-AU" dirty="0"/>
          </a:p>
          <a:p>
            <a:r>
              <a:rPr lang="en-AU" dirty="0"/>
              <a:t>These first steps simply connect to the board and reserve memory for variables needed to run the measurement. </a:t>
            </a:r>
          </a:p>
          <a:p>
            <a:endParaRPr lang="en-A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Runtime is essentially negligible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/>
              <a:t>No complex tasks performed, no improvements to efficiency really possible/necessary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DA72F-E741-4262-A82A-C8315EB25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69CD440-5CB5-491C-A1FA-9F83D7DE1258}" type="datetime1">
              <a:rPr lang="en-US" smtClean="0"/>
              <a:pPr defTabSz="914400">
                <a:spcAft>
                  <a:spcPts val="600"/>
                </a:spcAft>
              </a:pPr>
              <a:t>3/19/2019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EEB8D-C925-465C-A5CE-46F8781B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02814C8-D3D9-458F-A86B-C8E528B391F4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r>
              <a:rPr lang="en-150" dirty="0"/>
              <a:t>/19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8BE379-67E4-4A7B-86D3-9641E088B33F}"/>
              </a:ext>
            </a:extLst>
          </p:cNvPr>
          <p:cNvSpPr txBox="1">
            <a:spLocks/>
          </p:cNvSpPr>
          <p:nvPr/>
        </p:nvSpPr>
        <p:spPr>
          <a:xfrm>
            <a:off x="824630" y="1058449"/>
            <a:ext cx="3932237" cy="5778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Initialisation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813C0D-C2BE-46E2-BE28-4C3E5AE3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926" y="2011835"/>
            <a:ext cx="2831451" cy="2859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BBFFF8-3733-47D8-B6F8-7FA4851D6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25" y="4897158"/>
            <a:ext cx="6469859" cy="14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08169-0853-4F38-8D16-00825883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9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Data Capture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4675EBF-17EF-4B8B-ADDE-85127C061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" b="3708"/>
          <a:stretch/>
        </p:blipFill>
        <p:spPr>
          <a:xfrm>
            <a:off x="4595446" y="229334"/>
            <a:ext cx="3384062" cy="31312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C3A87-CB92-4D70-9FF3-B7599DAF2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52186"/>
            <a:ext cx="3932237" cy="481680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Here is where the measurement happens. </a:t>
            </a:r>
            <a:endParaRPr lang="en-US" dirty="0"/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H</a:t>
            </a:r>
            <a:r>
              <a:rPr lang="en-US" sz="1600" dirty="0">
                <a:solidFill>
                  <a:schemeClr val="tx1"/>
                </a:solidFill>
              </a:rPr>
              <a:t>ow the data gathered in this section is processed (next slide) drastically different performances can be achieved.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marL="10287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b="1" u="sng" dirty="0"/>
              <a:t>Runtime: </a:t>
            </a:r>
            <a:r>
              <a:rPr lang="en-US" dirty="0"/>
              <a:t>Roughly 8s per measurement, subject to variability in the post-processing to come</a:t>
            </a:r>
          </a:p>
          <a:p>
            <a:pPr marL="10287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600" b="1" u="sng" dirty="0">
                <a:solidFill>
                  <a:schemeClr val="tx1"/>
                </a:solidFill>
              </a:rPr>
              <a:t>Efficiency: </a:t>
            </a:r>
            <a:r>
              <a:rPr lang="en-US" sz="1600" dirty="0">
                <a:solidFill>
                  <a:schemeClr val="tx1"/>
                </a:solidFill>
              </a:rPr>
              <a:t>Numerous complex tasks performed here;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timing of the loop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differencing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searching the ranged-profile for the target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These operations are simple in idea, however they require long iterative loops.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69450-29EA-4B23-AEC9-EDC13D6C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0BAE979-3809-4DAA-9602-7CFE9D434382}" type="datetime1">
              <a:rPr lang="en-US" smtClean="0"/>
              <a:pPr defTabSz="914400">
                <a:spcAft>
                  <a:spcPts val="600"/>
                </a:spcAft>
              </a:pPr>
              <a:t>3/19/2019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8961-B572-47AE-BFF4-DED48EF6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02814C8-D3D9-458F-A86B-C8E528B391F4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r>
              <a:rPr lang="en-150" dirty="0"/>
              <a:t>/19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E22215-AA22-4D23-9C85-14C6FF1F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3429000"/>
            <a:ext cx="3110523" cy="33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01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1045</Words>
  <Application>Microsoft Office PowerPoint</Application>
  <PresentationFormat>Widescreen</PresentationFormat>
  <Paragraphs>139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Using 24GHz RADAR for Contactless Heartrate Monitoring</vt:lpstr>
      <vt:lpstr>Contents</vt:lpstr>
      <vt:lpstr>Project outline</vt:lpstr>
      <vt:lpstr>Previous Projects</vt:lpstr>
      <vt:lpstr>Ctnd.</vt:lpstr>
      <vt:lpstr>Ctnd.</vt:lpstr>
      <vt:lpstr>The Board</vt:lpstr>
      <vt:lpstr>The Algorithm</vt:lpstr>
      <vt:lpstr>Data Capture</vt:lpstr>
      <vt:lpstr>Post Processing</vt:lpstr>
      <vt:lpstr>Testing the design</vt:lpstr>
      <vt:lpstr>Ctnd.</vt:lpstr>
      <vt:lpstr>Results</vt:lpstr>
      <vt:lpstr>PowerPoint Presentation</vt:lpstr>
      <vt:lpstr>PowerPoint Presentation</vt:lpstr>
      <vt:lpstr>PowerPoint Presentation</vt:lpstr>
      <vt:lpstr>The Data</vt:lpstr>
      <vt:lpstr>PowerPoint Presentation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application of 24ghz radar for contactless heartrate monitoring</dc:title>
  <dc:creator>OISIN WATKINS</dc:creator>
  <cp:lastModifiedBy>OISIN WATKINS</cp:lastModifiedBy>
  <cp:revision>36</cp:revision>
  <dcterms:created xsi:type="dcterms:W3CDTF">2019-03-10T10:18:31Z</dcterms:created>
  <dcterms:modified xsi:type="dcterms:W3CDTF">2019-03-19T23:14:34Z</dcterms:modified>
</cp:coreProperties>
</file>